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  <p:sldMasterId id="2147483696" r:id="rId2"/>
    <p:sldMasterId id="2147483684" r:id="rId3"/>
    <p:sldMasterId id="2147483672" r:id="rId4"/>
    <p:sldMasterId id="2147483660" r:id="rId5"/>
  </p:sldMasterIdLst>
  <p:notesMasterIdLst>
    <p:notesMasterId r:id="rId17"/>
  </p:notesMasterIdLst>
  <p:handoutMasterIdLst>
    <p:handoutMasterId r:id="rId18"/>
  </p:handoutMasterIdLst>
  <p:sldIdLst>
    <p:sldId id="334" r:id="rId6"/>
    <p:sldId id="343" r:id="rId7"/>
    <p:sldId id="353" r:id="rId8"/>
    <p:sldId id="354" r:id="rId9"/>
    <p:sldId id="355" r:id="rId10"/>
    <p:sldId id="357" r:id="rId11"/>
    <p:sldId id="356" r:id="rId12"/>
    <p:sldId id="358" r:id="rId13"/>
    <p:sldId id="359" r:id="rId14"/>
    <p:sldId id="351" r:id="rId15"/>
    <p:sldId id="360" r:id="rId16"/>
  </p:sldIdLst>
  <p:sldSz cx="9144000" cy="6858000" type="screen4x3"/>
  <p:notesSz cx="9363075" cy="7077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29" userDrawn="1">
          <p15:clr>
            <a:srgbClr val="A4A3A4"/>
          </p15:clr>
        </p15:guide>
        <p15:guide id="2" pos="29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CC0000"/>
    <a:srgbClr val="E20000"/>
    <a:srgbClr val="800000"/>
    <a:srgbClr val="0033CC"/>
    <a:srgbClr val="9933FF"/>
    <a:srgbClr val="3F80C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9" autoAdjust="0"/>
    <p:restoredTop sz="86463" autoAdjust="0"/>
  </p:normalViewPr>
  <p:slideViewPr>
    <p:cSldViewPr snapToGrid="0" snapToObjects="1">
      <p:cViewPr varScale="1">
        <p:scale>
          <a:sx n="90" d="100"/>
          <a:sy n="90" d="100"/>
        </p:scale>
        <p:origin x="96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3000" y="108"/>
      </p:cViewPr>
      <p:guideLst>
        <p:guide orient="horz" pos="2229"/>
        <p:guide pos="29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03577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June 21,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-1" y="6721993"/>
            <a:ext cx="5303576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03577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5F9440-F7A0-4DFA-94B1-C4908786A2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2951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03577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1475" y="530225"/>
            <a:ext cx="3540125" cy="2654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03577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75E8CAA3-F11E-4B3D-BECB-06D8DF5C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70163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74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Cindy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47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Khalid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40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CindyTimea</a:t>
            </a:r>
            <a:r>
              <a:rPr lang="en-US" dirty="0"/>
              <a:t>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50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What are your reactions or feelings?
https://www.polleverywhere.com/free_text_polls/0SRCIkQtoJVEoVI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5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Timea</a:t>
            </a:r>
            <a:endParaRPr lang="en-US" dirty="0"/>
          </a:p>
          <a:p>
            <a:r>
              <a:rPr lang="en-US" dirty="0"/>
              <a:t>Think, pair, share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18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What do you need to engage effectively given this climate of divisiveness?
https://www.polleverywhere.com/free_text_polls/Myh8uIgTFZhChrW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87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Timea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12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Cindy/</a:t>
            </a:r>
            <a:r>
              <a:rPr lang="en-US" dirty="0" err="1"/>
              <a:t>Timea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78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Cindy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Solutions in Action: Counteracting Divisiveness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June 21, 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E8CAA3-F11E-4B3D-BECB-06D8DF5CBFB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2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45159-220D-4C10-98AB-1FA7E9EAE58E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0A1A1-8ACF-4874-ADD0-9397AF376E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2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97D49-41F5-4B1F-96CA-A2B4ED9DF2D6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F28C-BF5A-48F7-872B-161583009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3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CB5A-EC20-4562-83C0-536A18A2A9E4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DC19C-A236-404F-A77E-6525726477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21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9237E-CDDF-43E9-98C7-6C7EA7E94FD6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9DAE4-401B-4377-8ABC-967A087068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4E53E-E113-46FD-858E-FAFE119713E3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C6073-131D-4643-9C12-32A79ABEE9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3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DE031-5E25-4B66-990F-77790CB24398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BAE2D-4D6D-4242-BF4A-374F81B5DB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765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D2600-25CA-42A5-A56C-747CBA0D1C24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D561F-4B8A-443B-BA51-D8C1C4A460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7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0B494-4CDF-4C21-BE8B-A97B6F05E44B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5EA92-D2BE-4575-9C5C-8D56BF6994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4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CA637-24D5-4292-9604-50F42E37E99C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277DD-3674-4A2B-9347-33FA617ACF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9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20FF9-6A84-404E-865F-BC0F2CE54934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07E64-FCE4-4E63-9BD4-06F45F5B59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8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B6E32-7365-49CE-AFB9-F6491ED28D03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1A25B-ECA2-4780-BB76-FE9E7EB1AD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97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6AE7-730C-4F91-9B36-4208D231C4F9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60B39-AFEA-4B63-994C-4E533E8DBC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9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/>
            </a:lvl4pPr>
            <a:lvl5pPr marL="2057400" indent="-228600">
              <a:buClr>
                <a:srgbClr val="800000"/>
              </a:buClr>
              <a:buFont typeface="Wingdings" pitchFamily="2" charset="2"/>
              <a:buChar char="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EA78B-00DC-4BD2-B1A4-9A1990E9FAA9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9CB38-2517-46A7-A168-E4141EA368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2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C6ACA-F36A-435F-95F0-DA0A44740C32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43E14-E9F9-4327-A672-BED0B8D9E9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334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4955-AE2C-4D87-AF7F-A7018087F37D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E2FB3-7374-4C78-A10F-7B3698BF3F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302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80181-FCE7-4927-8F4C-78FA069C0449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59B88-1E76-4B59-B2DE-2A2A494672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23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961C2-329F-4008-9CAE-189897E908E8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B370E-37BE-48E2-BCA4-B41319468A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64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D371-9DCA-4274-BFDD-C61F47C928DF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58A3-4220-41B5-BAAC-8DC674FCBD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31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32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8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4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A2A0-5D6B-4F26-B2AA-F476CA602423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07836-B011-422F-B03F-415B76868B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12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AD94-87D7-414C-B1FB-A8C5E56D01EE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1C86D-B3A2-4D10-9CC5-B992240DD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2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75C3-5A55-4C34-9CD6-1929E6EC9878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F7A49-5A3B-4FDA-9E04-92441F93B2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66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2ED03-0560-4DDD-BDEC-FDF67FE8D3DE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A4358-B0B7-411E-A2EC-326812D1D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47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C3F20-13E9-41F3-A6E3-8AC0BA9FE827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5C6C1-5733-4AB5-9EA0-F4017917A1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06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/>
            </a:lvl1pPr>
            <a:lvl2pPr marL="742950" indent="-285750">
              <a:buClr>
                <a:srgbClr val="800000"/>
              </a:buClr>
              <a:buSzPct val="65000"/>
              <a:buFont typeface="Wingdings" pitchFamily="2" charset="2"/>
              <a:buChar char="l"/>
              <a:defRPr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14450-C6EB-4999-942F-779E526B198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D23E3-F329-4A08-9A33-242B80272B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401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3EFB6-36DB-41DC-AC8D-C330448F810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7D36F-F841-4784-9F81-BC172766F7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335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466"/>
            <a:ext cx="8229600" cy="1024467"/>
          </a:xfrm>
        </p:spPr>
        <p:txBody>
          <a:bodyPr/>
          <a:lstStyle>
            <a:lvl1pPr>
              <a:defRPr b="1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2E3F4-9840-4834-9609-123F548CE90C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12FF-846F-46A1-A620-F6BB81148A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9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467"/>
            <a:ext cx="8229600" cy="1018646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B7CFA-5554-4F83-BBC3-374400A1F24F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F9B35-18A4-42CD-A15F-81685AF09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38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9532"/>
            <a:ext cx="8229600" cy="91810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0B25-1E06-47A0-8358-6F87D6C18C7F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3597-A36F-47A2-84F0-8839D1E658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46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ABE38-88FA-4443-9A61-441B58B4743A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25D75-18BC-4AEB-B85A-16B7A2A689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32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466"/>
            <a:ext cx="3008313" cy="9186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16466"/>
            <a:ext cx="5111750" cy="5609697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3200">
                <a:solidFill>
                  <a:srgbClr val="000000"/>
                </a:solidFill>
              </a:defRPr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8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400"/>
            </a:lvl3pPr>
            <a:lvl4pPr marL="1600200" indent="-228600">
              <a:buClr>
                <a:srgbClr val="800000"/>
              </a:buClr>
              <a:buSzPct val="85000"/>
              <a:buFont typeface="Wingdings" pitchFamily="2" charset="2"/>
              <a:buChar char="t"/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AAFD6-C01A-44D8-910C-3AF2416544F4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E3F3E-8157-4900-95D8-34C498D50B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43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7D6F-754A-44E9-A782-4BE4F08AFA8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D08B9-BD34-4DEE-960E-025E92ACA9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177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7738F-334A-4D88-B93A-4ED6C6E4586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EA2D2-DD9F-48E9-9AFB-7B7A7FCDB0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01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81AE9-28F7-46C6-99D0-5B8394B29243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FEDBC-D94F-4016-B430-4A8B3276CA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83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C5212-1EF6-4BE5-B7E1-533483D0C37A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2F3EC-7F8E-4CEC-A5BC-482582C50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874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466"/>
            <a:ext cx="8229600" cy="982134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"/>
              <a:defRPr/>
            </a:lvl2pPr>
            <a:lvl3pPr marL="1143000" indent="-228600">
              <a:buClr>
                <a:srgbClr val="800000"/>
              </a:buClr>
              <a:buSzPct val="100000"/>
              <a:buFont typeface="Arial" pitchFamily="34" charset="0"/>
              <a:buChar char="–"/>
              <a:defRPr/>
            </a:lvl3pPr>
            <a:lvl4pPr marL="1600200" indent="-228600">
              <a:buClr>
                <a:srgbClr val="800000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rgbClr val="800000"/>
              </a:buClr>
              <a:buFont typeface="Wingdings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B06A1-10E6-4108-950D-A6BC186CF359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0DC0A-8AFF-4761-BBD6-F58D17ABA3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502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88C75-67B0-46FA-B13E-A48877E8791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F7FB7-46C5-48E9-B165-BE5BEF7532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898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0332"/>
            <a:ext cx="8229600" cy="990601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 marL="1600200" indent="-228600">
              <a:buClr>
                <a:srgbClr val="800000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800000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17CEB-B984-47A2-B9FA-570E2EDECC0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DFE07-CF88-4AE7-81DA-1CA5AB0916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73600" y="1600200"/>
            <a:ext cx="4038600" cy="4525963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8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4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2000"/>
            </a:lvl3pPr>
            <a:lvl4pPr marL="1600200" indent="-228600">
              <a:buClr>
                <a:srgbClr val="800000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800000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5538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4932"/>
            <a:ext cx="8229600" cy="89270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Clr>
                <a:srgbClr val="800000"/>
              </a:buClr>
              <a:buSzPct val="85000"/>
              <a:buFont typeface="Wingdings" pitchFamily="2" charset="2"/>
              <a:buChar char="Ø"/>
              <a:defRPr sz="2400"/>
            </a:lvl1pPr>
            <a:lvl2pPr marL="742950" indent="-285750">
              <a:buClr>
                <a:srgbClr val="800000"/>
              </a:buClr>
              <a:buSzPct val="75000"/>
              <a:buFont typeface="Wingdings" pitchFamily="2" charset="2"/>
              <a:buChar char="l"/>
              <a:defRPr sz="2000"/>
            </a:lvl2pPr>
            <a:lvl3pPr marL="1143000" indent="-228600">
              <a:buClr>
                <a:srgbClr val="800000"/>
              </a:buClr>
              <a:buFont typeface="Arial" pitchFamily="34" charset="0"/>
              <a:buChar char="‒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19B76-ABDE-4641-A571-B5C7873AD84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D504C-F84C-44AD-BAB4-9562B5A2DF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439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4932"/>
            <a:ext cx="8229600" cy="892705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BD3AE-547A-4242-B4A2-D437B05656E3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E4B40-0C2A-4CB6-96FE-70627C8237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44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1B3E4-ED67-44EF-BAD8-3657A8C7ECB7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B3D48-4DAD-4B6C-B2BA-B37CB3A8C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762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0332"/>
            <a:ext cx="3008313" cy="8847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6733"/>
            <a:ext cx="5111750" cy="516943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BD26-F297-4A8D-9594-DC15D041F79D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3B4DC-1BBD-4D4A-A8D2-58DBA9E0A2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041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7334A-68CF-46F3-BC60-39B7B80E29E8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D2E0C-59EF-449E-98B5-98C90258EE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8973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73A74-BD80-4574-A271-94873BAAD93B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C705B-BC25-4D59-A7F3-132625F349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9571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AAF4A-CC9F-4A98-B02F-7FA45266FF7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B0F79-BD2D-4244-9D00-D9EEA65004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566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C8636-DF00-4F49-83A4-9D713B28165C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C9BAC-CE92-4194-A5B2-3902FD0043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465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D761C-47F5-4466-97A9-44968CE8127F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B12DB-67EE-46A4-8502-7370C60241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532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ABDA8-0934-4A39-B8F8-23CD7801B7E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B44B8-A75D-48B8-987D-63BE5D07D0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814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0FFAC-1747-4E8F-A543-679165E823A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01B98-EB32-41FD-B969-F0542ED742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237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4EC9F-5455-48A5-940C-7872F10D607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06933-682D-4B33-BF3F-65B228E694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89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F26D3-5ECE-42D0-80C1-1C144D86C010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AAEE5-4F0B-4FFB-99C6-C18B51D975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769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2C019-02AA-438C-B056-574AC71C9231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00E3D-44CC-4FBE-9EDF-EA9090E98E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368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FFFFFF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6EDDB-3B77-444D-9C53-BB114BC839F8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12A5-CA70-4A9A-899B-045B906B7B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39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BC35-2F34-4F82-89DA-26E82D1B74DB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0C9BF-E463-4DD8-B9C9-1A0899B310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319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AC616-0174-481F-953D-5733DF1900FF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DD2CB-CCD9-44A4-A351-2C2F4ED5C5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14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D9251-786B-4512-86FF-F93FF24A2C19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37D2D-CA52-479B-AF9F-06517D7C11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7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454153" y="3863181"/>
            <a:ext cx="1461247" cy="9611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8C71E5-5D35-490E-A930-2893685E13F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F9C636-E5AD-469D-8DC7-859B9C0F2E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5" name="Picture 6" descr="SMITH_PPT-Template_10.28-8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7620000" y="5620661"/>
            <a:ext cx="1407459" cy="11008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05" y="6065876"/>
            <a:ext cx="1931895" cy="58094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E601DE-59A0-4379-8699-880951C774CC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2F0329-17C6-402E-AD14-24DA7FD2D9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079" name="Picture 6" descr="SMITH_PPT-Template_10.28-7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588514"/>
            <a:ext cx="8229600" cy="101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9907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214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2B0CF5-782E-40E9-AB71-AB7F46B12825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1313" y="632390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54C064-5C54-41BC-AE58-D2AA07B87E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AutoShape 2" descr="Image result for logo umd odi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1356354" cy="41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477078"/>
          </a:xfrm>
          <a:prstGeom prst="rect">
            <a:avLst/>
          </a:prstGeom>
          <a:gradFill>
            <a:gsLst>
              <a:gs pos="0">
                <a:srgbClr val="A50021"/>
              </a:gs>
              <a:gs pos="100000">
                <a:srgbClr val="A50021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3"/>
          <a:srcRect l="1376" t="18285" r="-1376" b="18430"/>
          <a:stretch/>
        </p:blipFill>
        <p:spPr>
          <a:xfrm>
            <a:off x="7626392" y="-1"/>
            <a:ext cx="1547425" cy="4896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6BBCE5-10DD-4E91-AE77-0AFE9F06C347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ACCDDA-E902-4D57-BF33-42038BBB3C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127" name="Picture 6" descr="SMITH_PPT-Template_10.28-3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F43337-81EC-46E4-82FC-E833EC9F4C84}" type="datetime1">
              <a:rPr lang="en-US" smtClean="0"/>
              <a:t>6/21/2017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8AE474-B90D-441F-B566-2DC2835E26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151" name="Picture 6" descr="SMITH_PPT-Template_10.28-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7" descr="UM-Smith-Primary-RGB-KO-CS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5565775"/>
            <a:ext cx="1600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shtag/FearTheTurtle?src=hash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rylandmarketing.qualtrics.com/jfe/form/SV_6hxv6hidKDDPyx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health@umd.edu" TargetMode="External"/><Relationship Id="rId3" Type="http://schemas.openxmlformats.org/officeDocument/2006/relationships/hyperlink" Target="mailto:diverseterps@umd.edu" TargetMode="External"/><Relationship Id="rId7" Type="http://schemas.openxmlformats.org/officeDocument/2006/relationships/hyperlink" Target="tel:(301)%20314-8180" TargetMode="External"/><Relationship Id="rId2" Type="http://schemas.openxmlformats.org/officeDocument/2006/relationships/hyperlink" Target="http://diversity.umd.edu/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health.umd.edu/" TargetMode="External"/><Relationship Id="rId5" Type="http://schemas.openxmlformats.org/officeDocument/2006/relationships/hyperlink" Target="tel:(301)%20314-7651" TargetMode="External"/><Relationship Id="rId4" Type="http://schemas.openxmlformats.org/officeDocument/2006/relationships/hyperlink" Target="http://counseling.umd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249326" y="5401344"/>
            <a:ext cx="6794205" cy="1176698"/>
          </a:xfrm>
        </p:spPr>
        <p:txBody>
          <a:bodyPr/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Office of Undergraduate Studies, Office of Diversity &amp; Inclusion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Teaching &amp; Learning Transformation Center &amp; ADVANCE</a:t>
            </a:r>
          </a:p>
          <a:p>
            <a:r>
              <a:rPr lang="en-US" sz="2000" i="1" dirty="0"/>
              <a:t>June 21,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228" y="4051008"/>
            <a:ext cx="7772400" cy="1314450"/>
          </a:xfrm>
        </p:spPr>
        <p:txBody>
          <a:bodyPr/>
          <a:lstStyle/>
          <a:p>
            <a:r>
              <a:rPr lang="en-US" b="1" dirty="0"/>
              <a:t>Solutions in Action: </a:t>
            </a:r>
            <a:br>
              <a:rPr lang="en-US" b="1" dirty="0"/>
            </a:br>
            <a:r>
              <a:rPr lang="en-US" b="1" dirty="0"/>
              <a:t>Counteracting Divisiveness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06" y="637956"/>
            <a:ext cx="3816045" cy="3387799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5C6C1-5733-4AB5-9EA0-F4017917A1B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29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778" y="617410"/>
            <a:ext cx="8229600" cy="1143000"/>
          </a:xfrm>
        </p:spPr>
        <p:txBody>
          <a:bodyPr/>
          <a:lstStyle/>
          <a:p>
            <a:r>
              <a:rPr lang="en-US" sz="5400" dirty="0"/>
              <a:t>Welcome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61637" y="1573619"/>
            <a:ext cx="4561377" cy="4657060"/>
          </a:xfrm>
        </p:spPr>
        <p:txBody>
          <a:bodyPr/>
          <a:lstStyle/>
          <a:p>
            <a:r>
              <a:rPr lang="en-US" b="1" dirty="0"/>
              <a:t>Purpose &amp; goals</a:t>
            </a:r>
          </a:p>
          <a:p>
            <a:pPr lvl="1"/>
            <a:r>
              <a:rPr lang="en-US" dirty="0"/>
              <a:t>Honesty</a:t>
            </a:r>
          </a:p>
          <a:p>
            <a:pPr lvl="1"/>
            <a:r>
              <a:rPr lang="en-US" dirty="0"/>
              <a:t>Understanding</a:t>
            </a:r>
          </a:p>
          <a:p>
            <a:pPr lvl="1"/>
            <a:r>
              <a:rPr lang="en-US" dirty="0"/>
              <a:t>Active participation</a:t>
            </a:r>
          </a:p>
          <a:p>
            <a:pPr lvl="1"/>
            <a:r>
              <a:rPr lang="en-US" dirty="0"/>
              <a:t>Agency</a:t>
            </a:r>
          </a:p>
          <a:p>
            <a:r>
              <a:rPr lang="en-US" b="1" dirty="0"/>
              <a:t>Upcoming sessions</a:t>
            </a:r>
          </a:p>
          <a:p>
            <a:pPr lvl="1"/>
            <a:r>
              <a:rPr lang="en-US" dirty="0"/>
              <a:t>Wednesdays, June 28 - August 9</a:t>
            </a:r>
          </a:p>
          <a:p>
            <a:pPr lvl="1"/>
            <a:r>
              <a:rPr lang="en-US" dirty="0" smtClean="0"/>
              <a:t>We welcome volunteers for table discussion facilitation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5D23E3-F329-4A08-9A33-242B80272B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27" y="1493365"/>
            <a:ext cx="3058554" cy="509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2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143"/>
            <a:ext cx="8229600" cy="1121229"/>
          </a:xfrm>
        </p:spPr>
        <p:txBody>
          <a:bodyPr/>
          <a:lstStyle/>
          <a:p>
            <a:r>
              <a:rPr lang="en-US" dirty="0"/>
              <a:t>Proposed Community Agreements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12030" y="1191530"/>
            <a:ext cx="6131970" cy="5647191"/>
          </a:xfrm>
        </p:spPr>
        <p:txBody>
          <a:bodyPr/>
          <a:lstStyle/>
          <a:p>
            <a:r>
              <a:rPr lang="en-US" sz="2400" b="1" dirty="0"/>
              <a:t>Recognize that understanding is a journey</a:t>
            </a:r>
          </a:p>
          <a:p>
            <a:pPr lvl="1"/>
            <a:r>
              <a:rPr lang="en-US" sz="2000" dirty="0"/>
              <a:t> Not a destination and we are all in process.</a:t>
            </a:r>
          </a:p>
          <a:p>
            <a:r>
              <a:rPr lang="en-US" sz="2400" b="1" dirty="0"/>
              <a:t>Speak from own experience</a:t>
            </a:r>
          </a:p>
          <a:p>
            <a:pPr lvl="1"/>
            <a:r>
              <a:rPr lang="en-US" sz="2000" dirty="0"/>
              <a:t>“I” rather than “we,” “you” or “they”</a:t>
            </a:r>
          </a:p>
          <a:p>
            <a:pPr lvl="1"/>
            <a:r>
              <a:rPr lang="en-US" sz="2000" dirty="0"/>
              <a:t>“As a person of color,” “As a white woman,” </a:t>
            </a:r>
          </a:p>
          <a:p>
            <a:pPr marL="457200" lvl="1" indent="0">
              <a:buNone/>
            </a:pPr>
            <a:r>
              <a:rPr lang="en-US" sz="2000" dirty="0"/>
              <a:t>       or “as a Vet”</a:t>
            </a:r>
          </a:p>
          <a:p>
            <a:r>
              <a:rPr lang="en-US" sz="2400" b="1" dirty="0"/>
              <a:t>Seek to broaden understanding</a:t>
            </a:r>
          </a:p>
          <a:p>
            <a:pPr lvl="1"/>
            <a:r>
              <a:rPr lang="en-US" sz="2000" dirty="0"/>
              <a:t>Rather than to force agreement or harmony</a:t>
            </a:r>
          </a:p>
          <a:p>
            <a:pPr lvl="1"/>
            <a:r>
              <a:rPr lang="en-US" sz="2000" dirty="0"/>
              <a:t>Thinking/Feeling </a:t>
            </a:r>
            <a:endParaRPr lang="en-US" sz="2400" dirty="0"/>
          </a:p>
          <a:p>
            <a:r>
              <a:rPr lang="en-US" sz="2400" b="1" dirty="0"/>
              <a:t>Recognize cultural &amp; historical contexts</a:t>
            </a:r>
          </a:p>
          <a:p>
            <a:pPr lvl="1"/>
            <a:r>
              <a:rPr lang="en-US" sz="2000" dirty="0"/>
              <a:t>Words, images &amp; actions “land” differently</a:t>
            </a:r>
          </a:p>
          <a:p>
            <a:r>
              <a:rPr lang="en-US" sz="2400" b="1" dirty="0"/>
              <a:t>Discussion as a basis for action</a:t>
            </a:r>
          </a:p>
          <a:p>
            <a:r>
              <a:rPr lang="en-US" sz="2400" b="1" dirty="0" smtClean="0"/>
              <a:t>Self-care</a:t>
            </a:r>
            <a:endParaRPr lang="en-US" sz="2400" b="1" dirty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5D23E3-F329-4A08-9A33-242B80272BF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D29BC8-B989-45D5-B6DE-07BC21665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1" y="2213127"/>
            <a:ext cx="3039817" cy="205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8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10093"/>
          </a:xfrm>
        </p:spPr>
        <p:txBody>
          <a:bodyPr/>
          <a:lstStyle/>
          <a:p>
            <a:r>
              <a:rPr lang="en-US" dirty="0"/>
              <a:t>What’s Happening on Campus?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447" y="1467293"/>
            <a:ext cx="8410353" cy="4757743"/>
          </a:xfrm>
        </p:spPr>
        <p:txBody>
          <a:bodyPr/>
          <a:lstStyle/>
          <a:p>
            <a:r>
              <a:rPr lang="en-US" sz="1900" b="1" dirty="0"/>
              <a:t>Violence</a:t>
            </a:r>
            <a:r>
              <a:rPr lang="en-US" sz="1900" dirty="0"/>
              <a:t>: murder of LT Richard Collins III on May 20, 2017</a:t>
            </a:r>
          </a:p>
          <a:p>
            <a:r>
              <a:rPr lang="en-US" sz="1900" b="1" dirty="0"/>
              <a:t>White supremacist posters</a:t>
            </a:r>
            <a:r>
              <a:rPr lang="en-US" sz="1900" dirty="0"/>
              <a:t>, 5 incidents since December 2016</a:t>
            </a:r>
          </a:p>
          <a:p>
            <a:r>
              <a:rPr lang="en-US" sz="1900" b="1" dirty="0"/>
              <a:t>Imagery</a:t>
            </a:r>
            <a:r>
              <a:rPr lang="en-US" sz="1900" dirty="0"/>
              <a:t>: noose hanging in kitchen of Phi Kappa Tau in April 2017</a:t>
            </a:r>
          </a:p>
          <a:p>
            <a:r>
              <a:rPr lang="en-US" sz="1900" b="1" dirty="0"/>
              <a:t>Student tweets</a:t>
            </a:r>
            <a:r>
              <a:rPr lang="en-US" sz="1900" dirty="0"/>
              <a:t>: #</a:t>
            </a:r>
            <a:r>
              <a:rPr lang="en-US" sz="1900" dirty="0" err="1"/>
              <a:t>FearTheTurtle</a:t>
            </a:r>
            <a:r>
              <a:rPr lang="en-US" sz="1900" dirty="0"/>
              <a:t> on May 22, 2017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5D23E3-F329-4A08-9A33-242B80272BF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2341" y="3255036"/>
            <a:ext cx="3678866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dirty="0">
                <a:hlinkClick r:id="rId3"/>
              </a:rPr>
              <a:t>#</a:t>
            </a:r>
            <a:r>
              <a:rPr lang="en-US" sz="1700" dirty="0" err="1">
                <a:hlinkClick r:id="rId3"/>
              </a:rPr>
              <a:t>FearTheTurtle</a:t>
            </a:r>
            <a:r>
              <a:rPr lang="en-US" sz="1700" dirty="0"/>
              <a:t> being the only black man on the floor of my freshman dorm gave a coward the courage to call me the n word through the walls</a:t>
            </a:r>
          </a:p>
          <a:p>
            <a:pPr algn="r"/>
            <a:r>
              <a:rPr lang="en-US" sz="1200" dirty="0"/>
              <a:t>3:56 PM – 22 May 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314" y="3147916"/>
            <a:ext cx="348748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700" dirty="0"/>
              <a:t>when a UMPD officer whispered in my </a:t>
            </a:r>
            <a:r>
              <a:rPr lang="en-US" sz="1700" dirty="0" err="1"/>
              <a:t>AfAm</a:t>
            </a:r>
            <a:r>
              <a:rPr lang="en-US" sz="1700" dirty="0"/>
              <a:t> student's ear: "I could </a:t>
            </a:r>
            <a:r>
              <a:rPr lang="en-US" sz="1700" dirty="0" err="1"/>
              <a:t>f&amp;ckin</a:t>
            </a:r>
            <a:r>
              <a:rPr lang="en-US" sz="1700" dirty="0"/>
              <a:t>' ruin your life right now if I wanted to." </a:t>
            </a:r>
            <a:r>
              <a:rPr lang="en-US" sz="1700" dirty="0">
                <a:hlinkClick r:id="rId3"/>
              </a:rPr>
              <a:t>#</a:t>
            </a:r>
            <a:r>
              <a:rPr lang="en-US" sz="1700" dirty="0" err="1">
                <a:hlinkClick r:id="rId3"/>
              </a:rPr>
              <a:t>FearTheTurtle</a:t>
            </a:r>
            <a:endParaRPr lang="en-US" sz="1700" dirty="0"/>
          </a:p>
          <a:p>
            <a:pPr algn="r"/>
            <a:r>
              <a:rPr lang="en-US" sz="1200" dirty="0"/>
              <a:t>3:09 PM – 22 May 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39" y="4833856"/>
            <a:ext cx="3678866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dirty="0"/>
              <a:t>my first week in college park a white kid told me at a party that </a:t>
            </a:r>
            <a:r>
              <a:rPr lang="en-US" sz="1700" dirty="0" err="1"/>
              <a:t>obama</a:t>
            </a:r>
            <a:r>
              <a:rPr lang="en-US" sz="1700" dirty="0"/>
              <a:t> was a monkey &amp; that all black girls were ugly </a:t>
            </a:r>
            <a:r>
              <a:rPr lang="en-US" sz="1700" strike="sngStrike" dirty="0">
                <a:hlinkClick r:id="rId3"/>
              </a:rPr>
              <a:t>#</a:t>
            </a:r>
            <a:r>
              <a:rPr lang="en-US" sz="1700" b="1" dirty="0" err="1">
                <a:hlinkClick r:id="rId3"/>
              </a:rPr>
              <a:t>FearTheTurtle</a:t>
            </a:r>
            <a:endParaRPr lang="en-US" sz="1700" dirty="0"/>
          </a:p>
          <a:p>
            <a:pPr algn="r"/>
            <a:r>
              <a:rPr lang="en-US" sz="1200" dirty="0"/>
              <a:t>9:37 AM – 22 May 2017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1623" y="4677348"/>
            <a:ext cx="3678866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dirty="0"/>
              <a:t>UMD students constantly badmouth majority-minority Prince George's County as ghetto and dangerous. </a:t>
            </a:r>
            <a:r>
              <a:rPr lang="en-US" sz="1700" dirty="0">
                <a:hlinkClick r:id="rId3"/>
              </a:rPr>
              <a:t>#</a:t>
            </a:r>
            <a:r>
              <a:rPr lang="en-US" sz="1700" dirty="0" err="1">
                <a:hlinkClick r:id="rId3"/>
              </a:rPr>
              <a:t>FearTheTurtle</a:t>
            </a:r>
            <a:endParaRPr lang="en-US" sz="1700" dirty="0"/>
          </a:p>
          <a:p>
            <a:pPr algn="r"/>
            <a:r>
              <a:rPr lang="en-US" sz="1200" dirty="0"/>
              <a:t>8:55 PM – 22 May 2017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326" y="1467293"/>
            <a:ext cx="1474630" cy="147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7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542260"/>
            <a:ext cx="8636000" cy="606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4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63530"/>
            <a:ext cx="8229600" cy="1143000"/>
          </a:xfrm>
        </p:spPr>
        <p:txBody>
          <a:bodyPr/>
          <a:lstStyle/>
          <a:p>
            <a:r>
              <a:rPr lang="en-US" dirty="0"/>
              <a:t>For table discussions…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7600" y="1805403"/>
            <a:ext cx="5029199" cy="4525963"/>
          </a:xfrm>
        </p:spPr>
        <p:txBody>
          <a:bodyPr/>
          <a:lstStyle/>
          <a:p>
            <a:r>
              <a:rPr lang="en-US" dirty="0"/>
              <a:t>What range of reactions is represented?</a:t>
            </a:r>
          </a:p>
          <a:p>
            <a:endParaRPr lang="en-US" dirty="0"/>
          </a:p>
          <a:p>
            <a:r>
              <a:rPr lang="en-US" dirty="0"/>
              <a:t>Which reactions are shared? Which are unique?</a:t>
            </a:r>
          </a:p>
          <a:p>
            <a:endParaRPr lang="en-US" dirty="0"/>
          </a:p>
          <a:p>
            <a:r>
              <a:rPr lang="en-US" dirty="0"/>
              <a:t>What can we learn from each others’ reactions?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1" y="1072128"/>
            <a:ext cx="1850065" cy="2775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37" y="4356105"/>
            <a:ext cx="1753432" cy="21917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535" y="2821338"/>
            <a:ext cx="1733107" cy="25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4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Picture 2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616688"/>
            <a:ext cx="8636000" cy="598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63530"/>
            <a:ext cx="8229600" cy="1143000"/>
          </a:xfrm>
        </p:spPr>
        <p:txBody>
          <a:bodyPr/>
          <a:lstStyle/>
          <a:p>
            <a:r>
              <a:rPr lang="en-US" dirty="0"/>
              <a:t>For table discussions…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40642" y="1752238"/>
            <a:ext cx="5146157" cy="4525963"/>
          </a:xfrm>
        </p:spPr>
        <p:txBody>
          <a:bodyPr/>
          <a:lstStyle/>
          <a:p>
            <a:r>
              <a:rPr lang="en-US" sz="2600" dirty="0"/>
              <a:t>What do </a:t>
            </a:r>
            <a:r>
              <a:rPr lang="en-US" sz="2600" b="1" i="1" dirty="0"/>
              <a:t>you</a:t>
            </a:r>
            <a:r>
              <a:rPr lang="en-US" sz="2600" dirty="0"/>
              <a:t> need to engage with others about these issues?</a:t>
            </a:r>
          </a:p>
          <a:p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What do we need to do </a:t>
            </a:r>
            <a:r>
              <a:rPr lang="en-US" sz="2600" b="1" i="1" dirty="0"/>
              <a:t>as a campus</a:t>
            </a:r>
            <a:r>
              <a:rPr lang="en-US" sz="2600" dirty="0"/>
              <a:t> to communicate effectively given the divisiveness?</a:t>
            </a:r>
          </a:p>
          <a:p>
            <a:endParaRPr lang="en-US" sz="2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6530"/>
            <a:ext cx="292608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5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5429"/>
            <a:ext cx="8229600" cy="1143000"/>
          </a:xfrm>
        </p:spPr>
        <p:txBody>
          <a:bodyPr/>
          <a:lstStyle/>
          <a:p>
            <a:r>
              <a:rPr lang="en-US" dirty="0"/>
              <a:t>Wrap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6549" y="1837302"/>
            <a:ext cx="3870250" cy="4525963"/>
          </a:xfrm>
        </p:spPr>
        <p:txBody>
          <a:bodyPr/>
          <a:lstStyle/>
          <a:p>
            <a:r>
              <a:rPr lang="en-US" dirty="0"/>
              <a:t>A few moments of quiet reflection</a:t>
            </a:r>
          </a:p>
          <a:p>
            <a:r>
              <a:rPr lang="en-US" dirty="0"/>
              <a:t>Memorial </a:t>
            </a:r>
            <a:r>
              <a:rPr lang="en-US" dirty="0" smtClean="0"/>
              <a:t>stones </a:t>
            </a:r>
            <a:r>
              <a:rPr lang="en-US" dirty="0"/>
              <a:t>&amp; </a:t>
            </a:r>
            <a:r>
              <a:rPr lang="en-US" dirty="0" smtClean="0"/>
              <a:t>cards</a:t>
            </a:r>
          </a:p>
          <a:p>
            <a:r>
              <a:rPr lang="en-US" dirty="0" smtClean="0"/>
              <a:t>Feedback</a:t>
            </a:r>
          </a:p>
          <a:p>
            <a:pPr lvl="1"/>
            <a:r>
              <a:rPr lang="en-US">
                <a:hlinkClick r:id="rId3"/>
              </a:rPr>
              <a:t>https://marylandmarketing.qualtrics.com/jfe/form/SV_6hxv6hidKDDPyxn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5D23E3-F329-4A08-9A33-242B80272BF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23" y="1837302"/>
            <a:ext cx="4191358" cy="419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59" y="2128837"/>
            <a:ext cx="6230679" cy="388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2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9C956C-28F6-495C-8A7A-B5BED847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25D75-18BC-4AEB-B85A-16B7A2A6894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F23BD-C801-41A8-9FB8-006BB85E22AD}"/>
              </a:ext>
            </a:extLst>
          </p:cNvPr>
          <p:cNvSpPr/>
          <p:nvPr/>
        </p:nvSpPr>
        <p:spPr>
          <a:xfrm>
            <a:off x="1730829" y="2125958"/>
            <a:ext cx="5780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georgia, serif"/>
              </a:rPr>
              <a:t>Office of Diversity and Inclusion (ODI)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georgia, serif"/>
              </a:rPr>
              <a:t>Website: </a:t>
            </a:r>
            <a:r>
              <a:rPr lang="en-US" dirty="0">
                <a:latin typeface="georgia, serif"/>
                <a:hlinkClick r:id="rId2"/>
              </a:rPr>
              <a:t>diversity.umd.edu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georgia, serif"/>
              </a:rPr>
              <a:t>Email: </a:t>
            </a:r>
            <a:r>
              <a:rPr lang="en-US" dirty="0">
                <a:latin typeface="georgia, serif"/>
                <a:hlinkClick r:id="rId3"/>
              </a:rPr>
              <a:t>diverseterps@umd.edu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georgia, serif"/>
              </a:rPr>
              <a:t>University of Maryland Counseling Center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georgia, serif"/>
              </a:rPr>
              <a:t>Website: </a:t>
            </a:r>
            <a:r>
              <a:rPr lang="en-US" dirty="0">
                <a:latin typeface="georgia, serif"/>
                <a:hlinkClick r:id="rId4"/>
              </a:rPr>
              <a:t>counseling.umd.edu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georgia, serif"/>
              </a:rPr>
              <a:t>Counseling Center Main Number: </a:t>
            </a:r>
            <a:r>
              <a:rPr lang="en-US" dirty="0">
                <a:latin typeface="georgia, serif"/>
                <a:hlinkClick r:id="rId5"/>
              </a:rPr>
              <a:t>(301) 314-7651</a:t>
            </a:r>
            <a:r>
              <a:rPr lang="en-US" dirty="0">
                <a:latin typeface="georgia, serif"/>
              </a:rPr>
              <a:t/>
            </a:r>
            <a:br>
              <a:rPr lang="en-US" dirty="0">
                <a:latin typeface="georgia, serif"/>
              </a:rPr>
            </a:br>
            <a:r>
              <a:rPr lang="en-US" dirty="0">
                <a:latin typeface="georgia, serif"/>
              </a:rPr>
              <a:t>After Hours Crisis Support:  </a:t>
            </a:r>
            <a:r>
              <a:rPr lang="en-US" dirty="0">
                <a:latin typeface="georgia, serif"/>
                <a:hlinkClick r:id="rId5"/>
              </a:rPr>
              <a:t>(301) 314-7651</a:t>
            </a:r>
            <a:r>
              <a:rPr lang="en-US" b="1" dirty="0">
                <a:latin typeface="georgia, serif"/>
              </a:rPr>
              <a:t/>
            </a:r>
            <a:br>
              <a:rPr lang="en-US" b="1" dirty="0">
                <a:latin typeface="georgia, serif"/>
              </a:rPr>
            </a:b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georgia, serif"/>
              </a:rPr>
              <a:t>University Health Center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georgia, serif"/>
              </a:rPr>
              <a:t>Website: </a:t>
            </a:r>
            <a:r>
              <a:rPr lang="en-US" dirty="0">
                <a:latin typeface="georgia, serif"/>
                <a:hlinkClick r:id="rId6"/>
              </a:rPr>
              <a:t>health.umd.edu</a:t>
            </a: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georgia, serif"/>
              </a:rPr>
              <a:t>Telephone: </a:t>
            </a:r>
            <a:r>
              <a:rPr lang="en-US" dirty="0">
                <a:solidFill>
                  <a:srgbClr val="000000"/>
                </a:solidFill>
                <a:latin typeface="georgia, serif"/>
                <a:hlinkClick r:id="rId7"/>
              </a:rPr>
              <a:t>301.314.8180</a:t>
            </a:r>
            <a:r>
              <a:rPr lang="en-US" dirty="0">
                <a:latin typeface="georgia, serif"/>
              </a:rPr>
              <a:t/>
            </a:r>
            <a:br>
              <a:rPr lang="en-US" dirty="0">
                <a:latin typeface="georgia, serif"/>
              </a:rPr>
            </a:br>
            <a:endParaRPr lang="en-US" dirty="0">
              <a:latin typeface="arial" panose="020B0604020202020204" pitchFamily="34" charset="0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georgia, serif"/>
              </a:rPr>
              <a:t>Email: </a:t>
            </a:r>
            <a:r>
              <a:rPr lang="en-US" dirty="0">
                <a:solidFill>
                  <a:srgbClr val="000000"/>
                </a:solidFill>
                <a:latin typeface="georgia, serif"/>
                <a:hlinkClick r:id="rId8"/>
              </a:rPr>
              <a:t>health@umd.edu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B8FADC-705F-4DC3-B5BB-422CD8380E5D}"/>
              </a:ext>
            </a:extLst>
          </p:cNvPr>
          <p:cNvSpPr/>
          <p:nvPr/>
        </p:nvSpPr>
        <p:spPr>
          <a:xfrm>
            <a:off x="2558143" y="718143"/>
            <a:ext cx="3338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800000"/>
                </a:solidFill>
                <a:latin typeface="Calibri"/>
                <a:ea typeface="+mj-ea"/>
                <a:cs typeface="+mj-cs"/>
              </a:rPr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225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e91da8b-b487-434c-a60f-3627e37668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ebdffa1-9a90-4074-8725-f4ad66e03a2c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9711</TotalTime>
  <Words>531</Words>
  <Application>Microsoft Office PowerPoint</Application>
  <PresentationFormat>On-screen Show (4:3)</PresentationFormat>
  <Paragraphs>119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</vt:lpstr>
      <vt:lpstr>Calibri</vt:lpstr>
      <vt:lpstr>georgia, serif</vt:lpstr>
      <vt:lpstr>Wingdings</vt:lpstr>
      <vt:lpstr>1_Office Theme</vt:lpstr>
      <vt:lpstr>2_Office Theme</vt:lpstr>
      <vt:lpstr>3_Office Theme</vt:lpstr>
      <vt:lpstr>4_Office Theme</vt:lpstr>
      <vt:lpstr>5_Office Theme</vt:lpstr>
      <vt:lpstr>Solutions in Action:  Counteracting Divisiveness</vt:lpstr>
      <vt:lpstr>Welcome</vt:lpstr>
      <vt:lpstr>Proposed Community Agreements</vt:lpstr>
      <vt:lpstr>What’s Happening on Campus?</vt:lpstr>
      <vt:lpstr>PowerPoint Presentation</vt:lpstr>
      <vt:lpstr>For table discussions…</vt:lpstr>
      <vt:lpstr>PowerPoint Presentation</vt:lpstr>
      <vt:lpstr>For table discussions…</vt:lpstr>
      <vt:lpstr>Wrap Up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MarComm</dc:creator>
  <cp:lastModifiedBy>Cynthia Stevens</cp:lastModifiedBy>
  <cp:revision>436</cp:revision>
  <cp:lastPrinted>2015-04-29T18:55:43Z</cp:lastPrinted>
  <dcterms:created xsi:type="dcterms:W3CDTF">2010-10-29T17:47:23Z</dcterms:created>
  <dcterms:modified xsi:type="dcterms:W3CDTF">2017-06-21T15:41:32Z</dcterms:modified>
</cp:coreProperties>
</file>